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6" d="100"/>
          <a:sy n="86" d="100"/>
        </p:scale>
        <p:origin x="70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2900" y="1271181"/>
            <a:ext cx="8331010" cy="1905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5000">
                <a:solidFill>
                  <a:srgbClr val="2B6894"/>
                </a:solidFill>
                <a:latin typeface="SimSun"/>
                <a:ea typeface="SimSun"/>
              </a:rPr>
              <a:t>我的家乡</a:t>
            </a:r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5000">
                <a:solidFill>
                  <a:srgbClr val="2B6894"/>
                </a:solidFill>
                <a:latin typeface="SimSun"/>
                <a:ea typeface="SimSun"/>
              </a:rPr>
              <a:t>         ——泉州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2467" y="3498850"/>
            <a:ext cx="1533233" cy="4569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89100"/>
              </a:lnSpc>
            </a:pPr>
            <a:r>
              <a:rPr lang="zh-CN" altLang="en-US" sz="2400" b="1" dirty="0">
                <a:solidFill>
                  <a:srgbClr val="2B6894"/>
                </a:solidFill>
                <a:latin typeface="SimSun"/>
                <a:ea typeface="SimSun"/>
              </a:rPr>
              <a:t>吴雨娟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"/>
          <p:cNvSpPr/>
          <p:nvPr/>
        </p:nvSpPr>
        <p:spPr>
          <a:xfrm>
            <a:off x="1435769" y="1441743"/>
            <a:ext cx="8803118" cy="3289296"/>
          </a:xfrm>
          <a:custGeom>
            <a:avLst/>
            <a:gdLst/>
            <a:ahLst/>
            <a:cxnLst/>
            <a:rect l="l" t="t" r="r" b="b"/>
            <a:pathLst>
              <a:path w="8803118" h="3289296">
                <a:moveTo>
                  <a:pt x="0" y="0"/>
                </a:moveTo>
                <a:lnTo>
                  <a:pt x="8803118" y="0"/>
                </a:lnTo>
                <a:lnTo>
                  <a:pt x="8803118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8" name="Freeform 3"/>
          <p:cNvSpPr/>
          <p:nvPr/>
        </p:nvSpPr>
        <p:spPr>
          <a:xfrm>
            <a:off x="1526960" y="1509931"/>
            <a:ext cx="8623264" cy="3150760"/>
          </a:xfrm>
          <a:custGeom>
            <a:avLst/>
            <a:gdLst/>
            <a:ahLst/>
            <a:cxnLst/>
            <a:rect l="l" t="t" r="r" b="b"/>
            <a:pathLst>
              <a:path w="8623264" h="3150760">
                <a:moveTo>
                  <a:pt x="0" y="0"/>
                </a:moveTo>
                <a:lnTo>
                  <a:pt x="8623264" y="0"/>
                </a:lnTo>
                <a:lnTo>
                  <a:pt x="8623264" y="3150759"/>
                </a:lnTo>
                <a:lnTo>
                  <a:pt x="0" y="3150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7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8" y="1195724"/>
            <a:ext cx="3548747" cy="4244580"/>
          </a:xfrm>
          <a:prstGeom prst="rect">
            <a:avLst/>
          </a:prstGeom>
        </p:spPr>
      </p:pic>
      <p:sp>
        <p:nvSpPr>
          <p:cNvPr id="80" name="Freeform 5"/>
          <p:cNvSpPr/>
          <p:nvPr/>
        </p:nvSpPr>
        <p:spPr>
          <a:xfrm>
            <a:off x="4051699" y="2484874"/>
            <a:ext cx="834106" cy="844671"/>
          </a:xfrm>
          <a:custGeom>
            <a:avLst/>
            <a:gdLst/>
            <a:ahLst/>
            <a:cxnLst/>
            <a:rect l="l" t="t" r="r" b="b"/>
            <a:pathLst>
              <a:path w="834106" h="844671">
                <a:moveTo>
                  <a:pt x="0" y="0"/>
                </a:moveTo>
                <a:lnTo>
                  <a:pt x="834106" y="0"/>
                </a:lnTo>
                <a:lnTo>
                  <a:pt x="834106" y="844670"/>
                </a:lnTo>
                <a:lnTo>
                  <a:pt x="0" y="844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1" name="TextBox 6"/>
          <p:cNvSpPr txBox="1"/>
          <p:nvPr/>
        </p:nvSpPr>
        <p:spPr>
          <a:xfrm>
            <a:off x="4152887" y="2512606"/>
            <a:ext cx="659803" cy="7366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61739" tIns="63500" rIns="61739" bIns="63500" rtlCol="0" anchor="t">
            <a:spAutoFit/>
          </a:bodyPr>
          <a:lstStyle/>
          <a:p>
            <a:pPr algn="ctr" latinLnBrk="1">
              <a:lnSpc>
                <a:spcPct val="129600"/>
              </a:lnSpc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</a:rPr>
              <a:t>肆</a:t>
            </a:r>
            <a:endParaRPr lang="en-US" sz="1100"/>
          </a:p>
        </p:txBody>
      </p:sp>
      <p:sp>
        <p:nvSpPr>
          <p:cNvPr id="82" name="TextBox 7"/>
          <p:cNvSpPr txBox="1"/>
          <p:nvPr/>
        </p:nvSpPr>
        <p:spPr>
          <a:xfrm>
            <a:off x="5221262" y="2559660"/>
            <a:ext cx="3079852" cy="6159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29600"/>
              </a:lnSpc>
            </a:pP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第四部分  特色景点</a:t>
            </a:r>
            <a:endParaRPr lang="en-US" sz="1100"/>
          </a:p>
        </p:txBody>
      </p:sp>
      <p:sp>
        <p:nvSpPr>
          <p:cNvPr id="83" name="Freeform 8"/>
          <p:cNvSpPr/>
          <p:nvPr/>
        </p:nvSpPr>
        <p:spPr>
          <a:xfrm rot="5400000">
            <a:off x="10944022" y="2825229"/>
            <a:ext cx="174296" cy="141097"/>
          </a:xfrm>
          <a:custGeom>
            <a:avLst/>
            <a:gdLst/>
            <a:ahLst/>
            <a:cxnLst/>
            <a:rect l="l" t="t" r="r" b="b"/>
            <a:pathLst>
              <a:path w="174296" h="141097">
                <a:moveTo>
                  <a:pt x="87146" y="0"/>
                </a:moveTo>
                <a:lnTo>
                  <a:pt x="0" y="141097"/>
                </a:lnTo>
                <a:lnTo>
                  <a:pt x="174296" y="141097"/>
                </a:lnTo>
                <a:lnTo>
                  <a:pt x="87146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1"/>
          <p:cNvSpPr/>
          <p:nvPr/>
        </p:nvSpPr>
        <p:spPr>
          <a:xfrm>
            <a:off x="956476" y="4868475"/>
            <a:ext cx="1252138" cy="832249"/>
          </a:xfrm>
          <a:custGeom>
            <a:avLst/>
            <a:gdLst/>
            <a:ahLst/>
            <a:cxnLst/>
            <a:rect l="l" t="t" r="r" b="b"/>
            <a:pathLst>
              <a:path w="1252138" h="832249">
                <a:moveTo>
                  <a:pt x="0" y="0"/>
                </a:moveTo>
                <a:lnTo>
                  <a:pt x="1252138" y="0"/>
                </a:lnTo>
                <a:lnTo>
                  <a:pt x="1252138" y="832249"/>
                </a:lnTo>
                <a:lnTo>
                  <a:pt x="0" y="832249"/>
                </a:lnTo>
                <a:lnTo>
                  <a:pt x="0" y="0"/>
                </a:lnTo>
                <a:close/>
              </a:path>
            </a:pathLst>
          </a:custGeom>
          <a:solidFill>
            <a:srgbClr val="F1F6F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8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86" name="TextBox 3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特色景点</a:t>
            </a:r>
            <a:endParaRPr lang="en-US" sz="1100"/>
          </a:p>
        </p:txBody>
      </p:sp>
      <p:grpSp>
        <p:nvGrpSpPr>
          <p:cNvPr id="87" name="Group 4"/>
          <p:cNvGrpSpPr/>
          <p:nvPr/>
        </p:nvGrpSpPr>
        <p:grpSpPr>
          <a:xfrm>
            <a:off x="6261151" y="911390"/>
            <a:ext cx="725074" cy="693548"/>
            <a:chOff x="6261151" y="911390"/>
            <a:chExt cx="725074" cy="693548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51" y="911390"/>
              <a:ext cx="725074" cy="693548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311951" y="911390"/>
              <a:ext cx="605631" cy="6066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52561" tIns="63500" rIns="52561" bIns="63500" rtlCol="0" anchor="t">
              <a:spAutoFit/>
            </a:bodyPr>
            <a:lstStyle/>
            <a:p>
              <a:pPr algn="ctr" latinLnBrk="1">
                <a:lnSpc>
                  <a:spcPct val="113400"/>
                </a:lnSpc>
              </a:pPr>
              <a:r>
                <a:rPr lang="en-US" sz="3000">
                  <a:solidFill>
                    <a:srgbClr val="FFFFFF"/>
                  </a:solidFill>
                  <a:latin typeface="Impact"/>
                  <a:ea typeface="Impact"/>
                </a:rPr>
                <a:t>1</a:t>
              </a:r>
              <a:endParaRPr lang="en-US" sz="1100"/>
            </a:p>
          </p:txBody>
        </p:sp>
      </p:grpSp>
      <p:grpSp>
        <p:nvGrpSpPr>
          <p:cNvPr id="90" name="Group 5"/>
          <p:cNvGrpSpPr/>
          <p:nvPr/>
        </p:nvGrpSpPr>
        <p:grpSpPr>
          <a:xfrm>
            <a:off x="7310272" y="938454"/>
            <a:ext cx="3082620" cy="4601286"/>
            <a:chOff x="7310272" y="938454"/>
            <a:chExt cx="3082620" cy="4601286"/>
          </a:xfrm>
        </p:grpSpPr>
        <p:sp>
          <p:nvSpPr>
            <p:cNvPr id="91" name="TextBox 90"/>
            <p:cNvSpPr txBox="1"/>
            <p:nvPr/>
          </p:nvSpPr>
          <p:spPr>
            <a:xfrm>
              <a:off x="7310272" y="1996440"/>
              <a:ext cx="3082620" cy="35433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121212"/>
                  </a:solidFill>
                  <a:latin typeface="Microsoft YaHei"/>
                  <a:ea typeface="Microsoft YaHei"/>
                </a:rPr>
                <a:t>府文庙始建于唐开元末年，北宋太平兴国初年移建孔庙于此，太平兴国七年（982年）建为州学，南宋绍兴七年（1137年）重建，是集宋、元、明、清四朝代的建筑形式的孔庙建筑群。府文庙主体建筑大成殿为典型的宋代重檐庑殿式结构。面阔7间，进深5间，斗拱抬梁式木结构，露明造，但屋顶用燕尾和嵌瓷雕，是中原建筑和闽南建筑的有机融合。</a:t>
              </a:r>
              <a:endParaRPr lang="en-US" sz="11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89825" y="938454"/>
              <a:ext cx="1555750" cy="5524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2400" b="1">
                  <a:solidFill>
                    <a:srgbClr val="2B6894"/>
                  </a:solidFill>
                  <a:latin typeface="Microsoft YaHei"/>
                  <a:ea typeface="Microsoft YaHei"/>
                </a:rPr>
                <a:t>府文庙</a:t>
              </a:r>
              <a:endParaRPr lang="en-US" sz="1100"/>
            </a:p>
          </p:txBody>
        </p:sp>
      </p:grpSp>
      <p:pic>
        <p:nvPicPr>
          <p:cNvPr id="9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107044"/>
            <a:ext cx="4537086" cy="28080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1"/>
          <p:cNvSpPr/>
          <p:nvPr/>
        </p:nvSpPr>
        <p:spPr>
          <a:xfrm>
            <a:off x="956476" y="4868475"/>
            <a:ext cx="1252138" cy="832249"/>
          </a:xfrm>
          <a:custGeom>
            <a:avLst/>
            <a:gdLst/>
            <a:ahLst/>
            <a:cxnLst/>
            <a:rect l="l" t="t" r="r" b="b"/>
            <a:pathLst>
              <a:path w="1252138" h="832249">
                <a:moveTo>
                  <a:pt x="0" y="0"/>
                </a:moveTo>
                <a:lnTo>
                  <a:pt x="1252138" y="0"/>
                </a:lnTo>
                <a:lnTo>
                  <a:pt x="1252138" y="832249"/>
                </a:lnTo>
                <a:lnTo>
                  <a:pt x="0" y="832249"/>
                </a:lnTo>
                <a:lnTo>
                  <a:pt x="0" y="0"/>
                </a:lnTo>
                <a:close/>
              </a:path>
            </a:pathLst>
          </a:custGeom>
          <a:solidFill>
            <a:srgbClr val="F1F6F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96" name="TextBox 3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特色景点</a:t>
            </a:r>
            <a:endParaRPr lang="en-US" sz="1100"/>
          </a:p>
        </p:txBody>
      </p:sp>
      <p:grpSp>
        <p:nvGrpSpPr>
          <p:cNvPr id="97" name="Group 4"/>
          <p:cNvGrpSpPr/>
          <p:nvPr/>
        </p:nvGrpSpPr>
        <p:grpSpPr>
          <a:xfrm>
            <a:off x="6261151" y="911390"/>
            <a:ext cx="725074" cy="693548"/>
            <a:chOff x="6261151" y="911390"/>
            <a:chExt cx="725074" cy="693548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51" y="911390"/>
              <a:ext cx="725074" cy="693548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6311951" y="911390"/>
              <a:ext cx="605631" cy="6604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52561" tIns="63500" rIns="52561" bIns="63500" rtlCol="0" anchor="t">
              <a:spAutoFit/>
            </a:bodyPr>
            <a:lstStyle/>
            <a:p>
              <a:pPr algn="ctr" latinLnBrk="1">
                <a:lnSpc>
                  <a:spcPct val="113400"/>
                </a:lnSpc>
              </a:pPr>
              <a:r>
                <a:rPr lang="en-US" sz="3000">
                  <a:solidFill>
                    <a:srgbClr val="FFFFFF"/>
                  </a:solidFill>
                  <a:latin typeface="Impact"/>
                  <a:ea typeface="Impact"/>
                </a:rPr>
                <a:t>2</a:t>
              </a:r>
              <a:endParaRPr lang="en-US" sz="1100"/>
            </a:p>
          </p:txBody>
        </p:sp>
      </p:grpSp>
      <p:grpSp>
        <p:nvGrpSpPr>
          <p:cNvPr id="100" name="Group 5"/>
          <p:cNvGrpSpPr/>
          <p:nvPr/>
        </p:nvGrpSpPr>
        <p:grpSpPr>
          <a:xfrm>
            <a:off x="7310272" y="938454"/>
            <a:ext cx="3082620" cy="4601286"/>
            <a:chOff x="7310272" y="938454"/>
            <a:chExt cx="3082620" cy="4601286"/>
          </a:xfrm>
        </p:grpSpPr>
        <p:sp>
          <p:nvSpPr>
            <p:cNvPr id="101" name="TextBox 100"/>
            <p:cNvSpPr txBox="1"/>
            <p:nvPr/>
          </p:nvSpPr>
          <p:spPr>
            <a:xfrm>
              <a:off x="7310272" y="1996440"/>
              <a:ext cx="3082620" cy="35433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121212"/>
                  </a:solidFill>
                  <a:latin typeface="Microsoft YaHei"/>
                  <a:ea typeface="Microsoft YaHei"/>
                </a:rPr>
                <a:t>始建于唐高宗垂拱二年（686年），初名“莲花寺”。唐玄宗开元二十六年（738年）诏天下诸州各建一寺，以年号为名，遂改称开元寺。现存大部分建筑是明清和民国重修，留有弘一法师和圆瑛法师的墨宝。</a:t>
              </a:r>
              <a:endParaRPr lang="en-US" sz="1100"/>
            </a:p>
            <a:p>
              <a:pPr latinLnBrk="1">
                <a:lnSpc>
                  <a:spcPct val="113400"/>
                </a:lnSpc>
              </a:pPr>
              <a:r>
                <a:rPr lang="en-US" sz="1600">
                  <a:solidFill>
                    <a:srgbClr val="121212"/>
                  </a:solidFill>
                  <a:latin typeface="Microsoft YaHei"/>
                  <a:ea typeface="Microsoft YaHei"/>
                </a:rPr>
                <a:t>　　开元寺内最珍贵的是东西两侧的塔，与大雄宝殿成“品”字形布局，两塔均为仿木构八角五层楼阁式石塔。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489825" y="938454"/>
              <a:ext cx="1555750" cy="5524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2400" b="1">
                  <a:solidFill>
                    <a:srgbClr val="2B6894"/>
                  </a:solidFill>
                  <a:latin typeface="Microsoft YaHei"/>
                  <a:ea typeface="Microsoft YaHei"/>
                </a:rPr>
                <a:t>开元寺</a:t>
              </a:r>
              <a:endParaRPr lang="en-US" sz="1100"/>
            </a:p>
          </p:txBody>
        </p:sp>
      </p:grpSp>
      <p:pic>
        <p:nvPicPr>
          <p:cNvPr id="10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75" y="1828800"/>
            <a:ext cx="5070098" cy="34915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1"/>
          <p:cNvSpPr/>
          <p:nvPr/>
        </p:nvSpPr>
        <p:spPr>
          <a:xfrm>
            <a:off x="956476" y="4868475"/>
            <a:ext cx="1252138" cy="832249"/>
          </a:xfrm>
          <a:custGeom>
            <a:avLst/>
            <a:gdLst/>
            <a:ahLst/>
            <a:cxnLst/>
            <a:rect l="l" t="t" r="r" b="b"/>
            <a:pathLst>
              <a:path w="1252138" h="832249">
                <a:moveTo>
                  <a:pt x="0" y="0"/>
                </a:moveTo>
                <a:lnTo>
                  <a:pt x="1252138" y="0"/>
                </a:lnTo>
                <a:lnTo>
                  <a:pt x="1252138" y="832249"/>
                </a:lnTo>
                <a:lnTo>
                  <a:pt x="0" y="832249"/>
                </a:lnTo>
                <a:lnTo>
                  <a:pt x="0" y="0"/>
                </a:lnTo>
                <a:close/>
              </a:path>
            </a:pathLst>
          </a:custGeom>
          <a:solidFill>
            <a:srgbClr val="F1F6F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10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106" name="TextBox 3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特色景点</a:t>
            </a:r>
            <a:endParaRPr lang="en-US" sz="1100"/>
          </a:p>
        </p:txBody>
      </p:sp>
      <p:grpSp>
        <p:nvGrpSpPr>
          <p:cNvPr id="107" name="Group 4"/>
          <p:cNvGrpSpPr/>
          <p:nvPr/>
        </p:nvGrpSpPr>
        <p:grpSpPr>
          <a:xfrm>
            <a:off x="6261151" y="911390"/>
            <a:ext cx="725074" cy="693548"/>
            <a:chOff x="6261151" y="911390"/>
            <a:chExt cx="725074" cy="693548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51" y="911390"/>
              <a:ext cx="725074" cy="693548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6311951" y="911390"/>
              <a:ext cx="605631" cy="6604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52561" tIns="63500" rIns="52561" bIns="63500" rtlCol="0" anchor="t">
              <a:spAutoFit/>
            </a:bodyPr>
            <a:lstStyle/>
            <a:p>
              <a:pPr algn="ctr" latinLnBrk="1">
                <a:lnSpc>
                  <a:spcPct val="113400"/>
                </a:lnSpc>
              </a:pPr>
              <a:r>
                <a:rPr lang="en-US" sz="3000">
                  <a:solidFill>
                    <a:srgbClr val="FFFFFF"/>
                  </a:solidFill>
                  <a:latin typeface="Impact"/>
                  <a:ea typeface="Impact"/>
                </a:rPr>
                <a:t>3</a:t>
              </a:r>
              <a:endParaRPr lang="en-US" sz="1100"/>
            </a:p>
          </p:txBody>
        </p:sp>
      </p:grpSp>
      <p:grpSp>
        <p:nvGrpSpPr>
          <p:cNvPr id="110" name="Group 5"/>
          <p:cNvGrpSpPr/>
          <p:nvPr/>
        </p:nvGrpSpPr>
        <p:grpSpPr>
          <a:xfrm>
            <a:off x="7310272" y="938454"/>
            <a:ext cx="3082620" cy="4315536"/>
            <a:chOff x="7310272" y="938454"/>
            <a:chExt cx="3082620" cy="4315536"/>
          </a:xfrm>
        </p:grpSpPr>
        <p:sp>
          <p:nvSpPr>
            <p:cNvPr id="111" name="TextBox 110"/>
            <p:cNvSpPr txBox="1"/>
            <p:nvPr/>
          </p:nvSpPr>
          <p:spPr>
            <a:xfrm>
              <a:off x="7310272" y="1996440"/>
              <a:ext cx="3082620" cy="32575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1600" dirty="0">
                  <a:solidFill>
                    <a:srgbClr val="121212"/>
                  </a:solidFill>
                  <a:latin typeface="Microsoft YaHei"/>
                  <a:ea typeface="Microsoft YaHei"/>
                </a:rPr>
                <a:t>两座塔均为指引航线的灯塔，是海上丝绸之路现存最早的灯塔，又名万寿塔。六胜塔为北宋政和年间（公元1111年—1117年）建，元顺帝至元二年（1336年）重建，花岗岩仿木结构楼阁式塔。</a:t>
              </a:r>
              <a:endParaRPr lang="en-US" sz="1100" dirty="0"/>
            </a:p>
            <a:p>
              <a:pPr latinLnBrk="1">
                <a:lnSpc>
                  <a:spcPct val="113400"/>
                </a:lnSpc>
              </a:pPr>
              <a:r>
                <a:rPr lang="en-US" sz="1600" dirty="0">
                  <a:solidFill>
                    <a:srgbClr val="121212"/>
                  </a:solidFill>
                  <a:latin typeface="Microsoft YaHei"/>
                  <a:ea typeface="Microsoft YaHei"/>
                </a:rPr>
                <a:t>　　塔身为双塔筒结构，每层设拱门4道，佛龛4个，各层交替错位。拱门、佛龛两侧浮雕佛教人物立像各1尊。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489825" y="938454"/>
              <a:ext cx="2414880" cy="5524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127000" tIns="63500" rIns="127000" bIns="63500" rtlCol="0" anchor="t">
              <a:spAutoFit/>
            </a:bodyPr>
            <a:lstStyle/>
            <a:p>
              <a:pPr algn="l" latinLnBrk="1">
                <a:lnSpc>
                  <a:spcPct val="113400"/>
                </a:lnSpc>
              </a:pPr>
              <a:r>
                <a:rPr lang="en-US" sz="2400" b="1">
                  <a:solidFill>
                    <a:srgbClr val="2B6894"/>
                  </a:solidFill>
                  <a:latin typeface="Microsoft YaHei"/>
                  <a:ea typeface="Microsoft YaHei"/>
                </a:rPr>
                <a:t>六胜塔和姑嫂塔</a:t>
              </a:r>
              <a:endParaRPr lang="en-US" sz="1100"/>
            </a:p>
          </p:txBody>
        </p:sp>
      </p:grpSp>
      <p:pic>
        <p:nvPicPr>
          <p:cNvPr id="11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22" y="1950377"/>
            <a:ext cx="5046041" cy="347581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"/>
          <p:cNvSpPr txBox="1"/>
          <p:nvPr/>
        </p:nvSpPr>
        <p:spPr>
          <a:xfrm>
            <a:off x="2882900" y="2565400"/>
            <a:ext cx="5602783" cy="102387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97200"/>
              </a:lnSpc>
            </a:pPr>
            <a:r>
              <a:rPr lang="zh-CN" altLang="en-US" sz="6000" dirty="0">
                <a:solidFill>
                  <a:srgbClr val="2B6894"/>
                </a:solidFill>
                <a:latin typeface="SimSun"/>
                <a:ea typeface="SimSun"/>
              </a:rPr>
              <a:t>感谢观看！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8" y="1460538"/>
            <a:ext cx="10068149" cy="329909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60" y="1739074"/>
            <a:ext cx="2425702" cy="2725586"/>
          </a:xfrm>
          <a:prstGeom prst="rect">
            <a:avLst/>
          </a:prstGeom>
        </p:spPr>
      </p:pic>
      <p:sp>
        <p:nvSpPr>
          <p:cNvPr id="6" name="Freeform 3"/>
          <p:cNvSpPr/>
          <p:nvPr/>
        </p:nvSpPr>
        <p:spPr>
          <a:xfrm>
            <a:off x="9608329" y="2344621"/>
            <a:ext cx="467605" cy="652700"/>
          </a:xfrm>
          <a:custGeom>
            <a:avLst/>
            <a:gdLst/>
            <a:ahLst/>
            <a:cxnLst/>
            <a:rect l="l" t="t" r="r" b="b"/>
            <a:pathLst>
              <a:path w="467605" h="652700">
                <a:moveTo>
                  <a:pt x="0" y="0"/>
                </a:moveTo>
                <a:lnTo>
                  <a:pt x="467605" y="0"/>
                </a:lnTo>
                <a:lnTo>
                  <a:pt x="467605" y="652700"/>
                </a:lnTo>
                <a:lnTo>
                  <a:pt x="0" y="652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4"/>
          <p:cNvSpPr txBox="1"/>
          <p:nvPr/>
        </p:nvSpPr>
        <p:spPr>
          <a:xfrm>
            <a:off x="9620250" y="2429701"/>
            <a:ext cx="446683" cy="49043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56480" tIns="63500" rIns="5648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</a:rPr>
              <a:t>肆</a:t>
            </a:r>
            <a:endParaRPr lang="en-US" sz="1100"/>
          </a:p>
        </p:txBody>
      </p:sp>
      <p:sp>
        <p:nvSpPr>
          <p:cNvPr id="8" name="TextBox 5"/>
          <p:cNvSpPr txBox="1"/>
          <p:nvPr/>
        </p:nvSpPr>
        <p:spPr>
          <a:xfrm>
            <a:off x="8978900" y="1828800"/>
            <a:ext cx="538162" cy="26860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第四部分</a:t>
            </a:r>
            <a:endParaRPr lang="en-US" sz="1100"/>
          </a:p>
          <a:p>
            <a:pPr algn="ctr" latinLnBrk="1"/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特色景点</a:t>
            </a:r>
          </a:p>
        </p:txBody>
      </p:sp>
      <p:sp>
        <p:nvSpPr>
          <p:cNvPr id="9" name="Freeform 6"/>
          <p:cNvSpPr/>
          <p:nvPr/>
        </p:nvSpPr>
        <p:spPr>
          <a:xfrm>
            <a:off x="7886741" y="2335681"/>
            <a:ext cx="467605" cy="652700"/>
          </a:xfrm>
          <a:custGeom>
            <a:avLst/>
            <a:gdLst/>
            <a:ahLst/>
            <a:cxnLst/>
            <a:rect l="l" t="t" r="r" b="b"/>
            <a:pathLst>
              <a:path w="467605" h="652700">
                <a:moveTo>
                  <a:pt x="0" y="0"/>
                </a:moveTo>
                <a:lnTo>
                  <a:pt x="467605" y="0"/>
                </a:lnTo>
                <a:lnTo>
                  <a:pt x="467605" y="652700"/>
                </a:lnTo>
                <a:lnTo>
                  <a:pt x="0" y="652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TextBox 7"/>
          <p:cNvSpPr txBox="1"/>
          <p:nvPr/>
        </p:nvSpPr>
        <p:spPr>
          <a:xfrm>
            <a:off x="7898664" y="2420760"/>
            <a:ext cx="446683" cy="49043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56480" tIns="63500" rIns="5648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</a:rPr>
              <a:t>叁</a:t>
            </a:r>
            <a:endParaRPr lang="en-US" sz="1100"/>
          </a:p>
        </p:txBody>
      </p:sp>
      <p:sp>
        <p:nvSpPr>
          <p:cNvPr id="11" name="TextBox 8"/>
          <p:cNvSpPr txBox="1"/>
          <p:nvPr/>
        </p:nvSpPr>
        <p:spPr>
          <a:xfrm>
            <a:off x="7287425" y="1828800"/>
            <a:ext cx="538162" cy="3257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第三部分</a:t>
            </a:r>
            <a:endParaRPr lang="en-US" sz="1100"/>
          </a:p>
          <a:p>
            <a:pPr algn="ctr" latinLnBrk="1"/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南音文化</a:t>
            </a:r>
          </a:p>
          <a:p>
            <a:pPr algn="ctr" latinLnBrk="1"/>
            <a:endParaRPr lang="en-US" sz="160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algn="ctr" latinLnBrk="1"/>
            <a:endParaRPr lang="en-US" sz="160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12" name="Freeform 9"/>
          <p:cNvSpPr/>
          <p:nvPr/>
        </p:nvSpPr>
        <p:spPr>
          <a:xfrm>
            <a:off x="6165079" y="2337522"/>
            <a:ext cx="467605" cy="652700"/>
          </a:xfrm>
          <a:custGeom>
            <a:avLst/>
            <a:gdLst/>
            <a:ahLst/>
            <a:cxnLst/>
            <a:rect l="l" t="t" r="r" b="b"/>
            <a:pathLst>
              <a:path w="467605" h="652700">
                <a:moveTo>
                  <a:pt x="0" y="0"/>
                </a:moveTo>
                <a:lnTo>
                  <a:pt x="467605" y="0"/>
                </a:lnTo>
                <a:lnTo>
                  <a:pt x="467605" y="652700"/>
                </a:lnTo>
                <a:lnTo>
                  <a:pt x="0" y="652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TextBox 10"/>
          <p:cNvSpPr txBox="1"/>
          <p:nvPr/>
        </p:nvSpPr>
        <p:spPr>
          <a:xfrm>
            <a:off x="6177000" y="2422614"/>
            <a:ext cx="446683" cy="49043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56480" tIns="63500" rIns="5648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</a:rPr>
              <a:t>贰</a:t>
            </a:r>
            <a:endParaRPr lang="en-US" sz="1100"/>
          </a:p>
        </p:txBody>
      </p:sp>
      <p:sp>
        <p:nvSpPr>
          <p:cNvPr id="14" name="TextBox 11"/>
          <p:cNvSpPr txBox="1"/>
          <p:nvPr/>
        </p:nvSpPr>
        <p:spPr>
          <a:xfrm>
            <a:off x="5509425" y="1778483"/>
            <a:ext cx="538162" cy="26860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第二部分</a:t>
            </a:r>
            <a:endParaRPr lang="en-US" sz="1100"/>
          </a:p>
          <a:p>
            <a:pPr algn="ctr" latinLnBrk="1"/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建筑文化</a:t>
            </a:r>
          </a:p>
        </p:txBody>
      </p:sp>
      <p:sp>
        <p:nvSpPr>
          <p:cNvPr id="15" name="Freeform 12"/>
          <p:cNvSpPr/>
          <p:nvPr/>
        </p:nvSpPr>
        <p:spPr>
          <a:xfrm>
            <a:off x="4459012" y="2341446"/>
            <a:ext cx="467605" cy="652700"/>
          </a:xfrm>
          <a:custGeom>
            <a:avLst/>
            <a:gdLst/>
            <a:ahLst/>
            <a:cxnLst/>
            <a:rect l="l" t="t" r="r" b="b"/>
            <a:pathLst>
              <a:path w="467605" h="652700">
                <a:moveTo>
                  <a:pt x="0" y="0"/>
                </a:moveTo>
                <a:lnTo>
                  <a:pt x="467605" y="0"/>
                </a:lnTo>
                <a:lnTo>
                  <a:pt x="467605" y="652700"/>
                </a:lnTo>
                <a:lnTo>
                  <a:pt x="0" y="652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" name="TextBox 13"/>
          <p:cNvSpPr txBox="1"/>
          <p:nvPr/>
        </p:nvSpPr>
        <p:spPr>
          <a:xfrm>
            <a:off x="4470932" y="2426526"/>
            <a:ext cx="446683" cy="49043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56480" tIns="63500" rIns="5648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>
                <a:solidFill>
                  <a:srgbClr val="FFFFFF"/>
                </a:solidFill>
                <a:latin typeface="Microsoft YaHei"/>
                <a:ea typeface="Microsoft YaHei"/>
              </a:rPr>
              <a:t>壹</a:t>
            </a:r>
            <a:endParaRPr lang="en-US" sz="1100"/>
          </a:p>
        </p:txBody>
      </p:sp>
      <p:sp>
        <p:nvSpPr>
          <p:cNvPr id="17" name="TextBox 14"/>
          <p:cNvSpPr txBox="1"/>
          <p:nvPr/>
        </p:nvSpPr>
        <p:spPr>
          <a:xfrm>
            <a:off x="3817938" y="1758709"/>
            <a:ext cx="538162" cy="26860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第一部分</a:t>
            </a:r>
            <a:endParaRPr lang="en-US" sz="1100"/>
          </a:p>
          <a:p>
            <a:pPr algn="ctr" latinLnBrk="1"/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饮食文化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"/>
          <p:cNvSpPr/>
          <p:nvPr/>
        </p:nvSpPr>
        <p:spPr>
          <a:xfrm>
            <a:off x="1435769" y="1441743"/>
            <a:ext cx="8803118" cy="3289296"/>
          </a:xfrm>
          <a:custGeom>
            <a:avLst/>
            <a:gdLst/>
            <a:ahLst/>
            <a:cxnLst/>
            <a:rect l="l" t="t" r="r" b="b"/>
            <a:pathLst>
              <a:path w="8803118" h="3289296">
                <a:moveTo>
                  <a:pt x="0" y="0"/>
                </a:moveTo>
                <a:lnTo>
                  <a:pt x="8803118" y="0"/>
                </a:lnTo>
                <a:lnTo>
                  <a:pt x="8803118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" name="Freeform 3"/>
          <p:cNvSpPr/>
          <p:nvPr/>
        </p:nvSpPr>
        <p:spPr>
          <a:xfrm>
            <a:off x="1526960" y="1509931"/>
            <a:ext cx="8623264" cy="3150760"/>
          </a:xfrm>
          <a:custGeom>
            <a:avLst/>
            <a:gdLst/>
            <a:ahLst/>
            <a:cxnLst/>
            <a:rect l="l" t="t" r="r" b="b"/>
            <a:pathLst>
              <a:path w="8623264" h="3150760">
                <a:moveTo>
                  <a:pt x="0" y="0"/>
                </a:moveTo>
                <a:lnTo>
                  <a:pt x="8623264" y="0"/>
                </a:lnTo>
                <a:lnTo>
                  <a:pt x="8623264" y="3150759"/>
                </a:lnTo>
                <a:lnTo>
                  <a:pt x="0" y="3150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2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8" y="1195724"/>
            <a:ext cx="3548747" cy="4244580"/>
          </a:xfrm>
          <a:prstGeom prst="rect">
            <a:avLst/>
          </a:prstGeom>
        </p:spPr>
      </p:pic>
      <p:sp>
        <p:nvSpPr>
          <p:cNvPr id="22" name="Freeform 5"/>
          <p:cNvSpPr/>
          <p:nvPr/>
        </p:nvSpPr>
        <p:spPr>
          <a:xfrm>
            <a:off x="4051699" y="2484874"/>
            <a:ext cx="834106" cy="844671"/>
          </a:xfrm>
          <a:custGeom>
            <a:avLst/>
            <a:gdLst/>
            <a:ahLst/>
            <a:cxnLst/>
            <a:rect l="l" t="t" r="r" b="b"/>
            <a:pathLst>
              <a:path w="834106" h="844671">
                <a:moveTo>
                  <a:pt x="0" y="0"/>
                </a:moveTo>
                <a:lnTo>
                  <a:pt x="834106" y="0"/>
                </a:lnTo>
                <a:lnTo>
                  <a:pt x="834106" y="844670"/>
                </a:lnTo>
                <a:lnTo>
                  <a:pt x="0" y="844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" name="TextBox 6"/>
          <p:cNvSpPr txBox="1"/>
          <p:nvPr/>
        </p:nvSpPr>
        <p:spPr>
          <a:xfrm>
            <a:off x="4152887" y="2512606"/>
            <a:ext cx="659803" cy="76934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61739" tIns="63500" rIns="61739" bIns="63500" rtlCol="0" anchor="t">
            <a:spAutoFit/>
          </a:bodyPr>
          <a:lstStyle/>
          <a:p>
            <a:pPr algn="ctr" latinLnBrk="1">
              <a:lnSpc>
                <a:spcPct val="129600"/>
              </a:lnSpc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</a:rPr>
              <a:t>壹</a:t>
            </a:r>
            <a:endParaRPr lang="en-US" sz="1100"/>
          </a:p>
        </p:txBody>
      </p:sp>
      <p:sp>
        <p:nvSpPr>
          <p:cNvPr id="24" name="TextBox 7"/>
          <p:cNvSpPr txBox="1"/>
          <p:nvPr/>
        </p:nvSpPr>
        <p:spPr>
          <a:xfrm>
            <a:off x="5221262" y="2559660"/>
            <a:ext cx="3079852" cy="6159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29600"/>
              </a:lnSpc>
            </a:pP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第一部分  饮食文化</a:t>
            </a:r>
            <a:endParaRPr lang="en-US" sz="1100"/>
          </a:p>
        </p:txBody>
      </p:sp>
      <p:sp>
        <p:nvSpPr>
          <p:cNvPr id="25" name="Freeform 8"/>
          <p:cNvSpPr/>
          <p:nvPr/>
        </p:nvSpPr>
        <p:spPr>
          <a:xfrm rot="5400000">
            <a:off x="10944022" y="2825229"/>
            <a:ext cx="174296" cy="141097"/>
          </a:xfrm>
          <a:custGeom>
            <a:avLst/>
            <a:gdLst/>
            <a:ahLst/>
            <a:cxnLst/>
            <a:rect l="l" t="t" r="r" b="b"/>
            <a:pathLst>
              <a:path w="174296" h="141097">
                <a:moveTo>
                  <a:pt x="87146" y="0"/>
                </a:moveTo>
                <a:lnTo>
                  <a:pt x="0" y="141097"/>
                </a:lnTo>
                <a:lnTo>
                  <a:pt x="174296" y="141097"/>
                </a:lnTo>
                <a:lnTo>
                  <a:pt x="87146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饮食文化</a:t>
            </a:r>
            <a:endParaRPr lang="en-US" sz="1100"/>
          </a:p>
        </p:txBody>
      </p:sp>
      <p:sp>
        <p:nvSpPr>
          <p:cNvPr id="28" name="Freeform 3"/>
          <p:cNvSpPr/>
          <p:nvPr/>
        </p:nvSpPr>
        <p:spPr>
          <a:xfrm>
            <a:off x="1024493" y="1586231"/>
            <a:ext cx="4842761" cy="4053839"/>
          </a:xfrm>
          <a:custGeom>
            <a:avLst/>
            <a:gdLst/>
            <a:ahLst/>
            <a:cxnLst/>
            <a:rect l="l" t="t" r="r" b="b"/>
            <a:pathLst>
              <a:path w="4842761" h="4053839">
                <a:moveTo>
                  <a:pt x="0" y="0"/>
                </a:moveTo>
                <a:lnTo>
                  <a:pt x="4842762" y="0"/>
                </a:lnTo>
                <a:lnTo>
                  <a:pt x="4842762" y="4053839"/>
                </a:lnTo>
                <a:lnTo>
                  <a:pt x="0" y="4053839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9" name="TextBox 4"/>
          <p:cNvSpPr txBox="1"/>
          <p:nvPr/>
        </p:nvSpPr>
        <p:spPr>
          <a:xfrm>
            <a:off x="1401318" y="2217433"/>
            <a:ext cx="1555750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1">
                <a:solidFill>
                  <a:srgbClr val="FFFFFF"/>
                </a:solidFill>
                <a:latin typeface="Microsoft YaHei"/>
                <a:ea typeface="Microsoft YaHei"/>
              </a:rPr>
              <a:t>土笋冻  、 姜母鸭</a:t>
            </a:r>
            <a:endParaRPr lang="en-US" sz="1100"/>
          </a:p>
        </p:txBody>
      </p:sp>
      <p:sp>
        <p:nvSpPr>
          <p:cNvPr id="30" name="Freeform 5"/>
          <p:cNvSpPr/>
          <p:nvPr/>
        </p:nvSpPr>
        <p:spPr>
          <a:xfrm>
            <a:off x="1529625" y="2059609"/>
            <a:ext cx="136318" cy="136318"/>
          </a:xfrm>
          <a:custGeom>
            <a:avLst/>
            <a:gdLst/>
            <a:ahLst/>
            <a:cxnLst/>
            <a:rect l="l" t="t" r="r" b="b"/>
            <a:pathLst>
              <a:path w="136318" h="136318">
                <a:moveTo>
                  <a:pt x="0" y="0"/>
                </a:moveTo>
                <a:lnTo>
                  <a:pt x="136318" y="0"/>
                </a:lnTo>
                <a:lnTo>
                  <a:pt x="136318" y="136318"/>
                </a:lnTo>
                <a:lnTo>
                  <a:pt x="0" y="1363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1" name="TextBox 6"/>
          <p:cNvSpPr txBox="1"/>
          <p:nvPr/>
        </p:nvSpPr>
        <p:spPr>
          <a:xfrm>
            <a:off x="1398956" y="4424490"/>
            <a:ext cx="3332404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000">
                <a:solidFill>
                  <a:srgbClr val="FFFFFF"/>
                </a:solidFill>
                <a:latin typeface="Microsoft YaHei"/>
                <a:ea typeface="Microsoft YaHei"/>
              </a:rPr>
              <a:t>海蛎煎起源于泉州，是经典的传统小吃之一。</a:t>
            </a:r>
            <a:endParaRPr lang="en-US" sz="1100"/>
          </a:p>
          <a:p>
            <a:pPr latinLnBrk="1"/>
            <a:endParaRPr lang="en-US" sz="1100"/>
          </a:p>
          <a:p>
            <a:pPr latinLnBrk="1">
              <a:lnSpc>
                <a:spcPct val="113400"/>
              </a:lnSpc>
            </a:pPr>
            <a:r>
              <a:rPr lang="en-US" sz="1000">
                <a:solidFill>
                  <a:srgbClr val="FFFFFF"/>
                </a:solidFill>
                <a:latin typeface="Microsoft YaHei"/>
                <a:ea typeface="Microsoft YaHei"/>
              </a:rPr>
              <a:t>四果汤历史悠久，具有去暑降温的作用。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1409281" y="4121848"/>
            <a:ext cx="1555750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1">
                <a:solidFill>
                  <a:srgbClr val="FFFFFF"/>
                </a:solidFill>
                <a:latin typeface="Microsoft YaHei"/>
                <a:ea typeface="Microsoft YaHei"/>
              </a:rPr>
              <a:t>海蛎煎 、 四果汤</a:t>
            </a:r>
            <a:endParaRPr lang="en-US" sz="1100"/>
          </a:p>
        </p:txBody>
      </p:sp>
      <p:sp>
        <p:nvSpPr>
          <p:cNvPr id="33" name="Freeform 8"/>
          <p:cNvSpPr/>
          <p:nvPr/>
        </p:nvSpPr>
        <p:spPr>
          <a:xfrm>
            <a:off x="1537588" y="3964037"/>
            <a:ext cx="136318" cy="136318"/>
          </a:xfrm>
          <a:custGeom>
            <a:avLst/>
            <a:gdLst/>
            <a:ahLst/>
            <a:cxnLst/>
            <a:rect l="l" t="t" r="r" b="b"/>
            <a:pathLst>
              <a:path w="136318" h="136318">
                <a:moveTo>
                  <a:pt x="0" y="0"/>
                </a:moveTo>
                <a:lnTo>
                  <a:pt x="136318" y="0"/>
                </a:lnTo>
                <a:lnTo>
                  <a:pt x="136318" y="136319"/>
                </a:lnTo>
                <a:lnTo>
                  <a:pt x="0" y="1363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34" name="Connector 9"/>
          <p:cNvCxnSpPr/>
          <p:nvPr/>
        </p:nvCxnSpPr>
        <p:spPr>
          <a:xfrm>
            <a:off x="1511300" y="3700983"/>
            <a:ext cx="3040906" cy="0"/>
          </a:xfrm>
          <a:prstGeom prst="straightConnector1">
            <a:avLst/>
          </a:prstGeom>
          <a:solidFill>
            <a:srgbClr val="D8D8D8"/>
          </a:solidFill>
          <a:ln w="6350">
            <a:solidFill>
              <a:srgbClr val="D8D8D8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410640"/>
            <a:ext cx="1976550" cy="1588821"/>
          </a:xfrm>
          <a:prstGeom prst="rect">
            <a:avLst/>
          </a:prstGeom>
        </p:spPr>
      </p:pic>
      <p:pic>
        <p:nvPicPr>
          <p:cNvPr id="36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730" y="3378530"/>
            <a:ext cx="1969885" cy="1969885"/>
          </a:xfrm>
          <a:prstGeom prst="rect">
            <a:avLst/>
          </a:prstGeom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38" y="3606800"/>
            <a:ext cx="2641514" cy="1741740"/>
          </a:xfrm>
          <a:prstGeom prst="rect">
            <a:avLst/>
          </a:prstGeom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64" y="1256030"/>
            <a:ext cx="2551318" cy="1743439"/>
          </a:xfrm>
          <a:prstGeom prst="rect">
            <a:avLst/>
          </a:prstGeom>
        </p:spPr>
      </p:pic>
      <p:sp>
        <p:nvSpPr>
          <p:cNvPr id="39" name="TextBox 14"/>
          <p:cNvSpPr txBox="1"/>
          <p:nvPr/>
        </p:nvSpPr>
        <p:spPr>
          <a:xfrm>
            <a:off x="1511300" y="2679700"/>
            <a:ext cx="3538512" cy="774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000" b="0">
                <a:solidFill>
                  <a:srgbClr val="FFFFFF"/>
                </a:solidFill>
                <a:latin typeface="Microsoft YaHei"/>
                <a:ea typeface="Microsoft YaHei"/>
              </a:rPr>
              <a:t>土笋冻也叫海蚯蚓，是由一种长在海边泥土里的生物制成。</a:t>
            </a:r>
            <a:endParaRPr lang="en-US" sz="1100"/>
          </a:p>
          <a:p>
            <a:pPr latinLnBrk="1"/>
            <a:endParaRPr lang="en-US" sz="1100"/>
          </a:p>
          <a:p>
            <a:pPr latinLnBrk="1">
              <a:lnSpc>
                <a:spcPct val="113400"/>
              </a:lnSpc>
            </a:pPr>
            <a:r>
              <a:rPr lang="en-US" sz="1000" b="0">
                <a:solidFill>
                  <a:srgbClr val="FFFFFF"/>
                </a:solidFill>
                <a:latin typeface="Microsoft YaHei"/>
                <a:ea typeface="Microsoft YaHei"/>
              </a:rPr>
              <a:t>姜母鸭是泉州一道特色名菜，属于闽南菜系。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"/>
          <p:cNvSpPr/>
          <p:nvPr/>
        </p:nvSpPr>
        <p:spPr>
          <a:xfrm>
            <a:off x="1435769" y="1441743"/>
            <a:ext cx="8803118" cy="3289296"/>
          </a:xfrm>
          <a:custGeom>
            <a:avLst/>
            <a:gdLst/>
            <a:ahLst/>
            <a:cxnLst/>
            <a:rect l="l" t="t" r="r" b="b"/>
            <a:pathLst>
              <a:path w="8803118" h="3289296">
                <a:moveTo>
                  <a:pt x="0" y="0"/>
                </a:moveTo>
                <a:lnTo>
                  <a:pt x="8803118" y="0"/>
                </a:lnTo>
                <a:lnTo>
                  <a:pt x="8803118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2" name="Freeform 3"/>
          <p:cNvSpPr/>
          <p:nvPr/>
        </p:nvSpPr>
        <p:spPr>
          <a:xfrm>
            <a:off x="1526960" y="1509931"/>
            <a:ext cx="8623264" cy="3150760"/>
          </a:xfrm>
          <a:custGeom>
            <a:avLst/>
            <a:gdLst/>
            <a:ahLst/>
            <a:cxnLst/>
            <a:rect l="l" t="t" r="r" b="b"/>
            <a:pathLst>
              <a:path w="8623264" h="3150760">
                <a:moveTo>
                  <a:pt x="0" y="0"/>
                </a:moveTo>
                <a:lnTo>
                  <a:pt x="8623264" y="0"/>
                </a:lnTo>
                <a:lnTo>
                  <a:pt x="8623264" y="3150759"/>
                </a:lnTo>
                <a:lnTo>
                  <a:pt x="0" y="3150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4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8" y="1195724"/>
            <a:ext cx="3548747" cy="4244580"/>
          </a:xfrm>
          <a:prstGeom prst="rect">
            <a:avLst/>
          </a:prstGeom>
        </p:spPr>
      </p:pic>
      <p:sp>
        <p:nvSpPr>
          <p:cNvPr id="44" name="Freeform 5"/>
          <p:cNvSpPr/>
          <p:nvPr/>
        </p:nvSpPr>
        <p:spPr>
          <a:xfrm>
            <a:off x="4051699" y="2484874"/>
            <a:ext cx="834106" cy="844671"/>
          </a:xfrm>
          <a:custGeom>
            <a:avLst/>
            <a:gdLst/>
            <a:ahLst/>
            <a:cxnLst/>
            <a:rect l="l" t="t" r="r" b="b"/>
            <a:pathLst>
              <a:path w="834106" h="844671">
                <a:moveTo>
                  <a:pt x="0" y="0"/>
                </a:moveTo>
                <a:lnTo>
                  <a:pt x="834106" y="0"/>
                </a:lnTo>
                <a:lnTo>
                  <a:pt x="834106" y="844670"/>
                </a:lnTo>
                <a:lnTo>
                  <a:pt x="0" y="844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5" name="TextBox 6"/>
          <p:cNvSpPr txBox="1"/>
          <p:nvPr/>
        </p:nvSpPr>
        <p:spPr>
          <a:xfrm>
            <a:off x="4152887" y="2512606"/>
            <a:ext cx="659803" cy="7366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61739" tIns="63500" rIns="61739" bIns="63500" rtlCol="0" anchor="t">
            <a:spAutoFit/>
          </a:bodyPr>
          <a:lstStyle/>
          <a:p>
            <a:pPr algn="ctr" latinLnBrk="1">
              <a:lnSpc>
                <a:spcPct val="129600"/>
              </a:lnSpc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</a:rPr>
              <a:t>贰</a:t>
            </a:r>
            <a:endParaRPr lang="en-US" sz="1100"/>
          </a:p>
        </p:txBody>
      </p:sp>
      <p:sp>
        <p:nvSpPr>
          <p:cNvPr id="46" name="TextBox 7"/>
          <p:cNvSpPr txBox="1"/>
          <p:nvPr/>
        </p:nvSpPr>
        <p:spPr>
          <a:xfrm>
            <a:off x="5221262" y="2559660"/>
            <a:ext cx="3079852" cy="6159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29600"/>
              </a:lnSpc>
            </a:pP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第二部分  建筑文化</a:t>
            </a:r>
            <a:endParaRPr lang="en-US" sz="1100"/>
          </a:p>
        </p:txBody>
      </p:sp>
      <p:sp>
        <p:nvSpPr>
          <p:cNvPr id="47" name="Freeform 8"/>
          <p:cNvSpPr/>
          <p:nvPr/>
        </p:nvSpPr>
        <p:spPr>
          <a:xfrm rot="5400000">
            <a:off x="10944022" y="2825229"/>
            <a:ext cx="174296" cy="141097"/>
          </a:xfrm>
          <a:custGeom>
            <a:avLst/>
            <a:gdLst/>
            <a:ahLst/>
            <a:cxnLst/>
            <a:rect l="l" t="t" r="r" b="b"/>
            <a:pathLst>
              <a:path w="174296" h="141097">
                <a:moveTo>
                  <a:pt x="87146" y="0"/>
                </a:moveTo>
                <a:lnTo>
                  <a:pt x="0" y="141097"/>
                </a:lnTo>
                <a:lnTo>
                  <a:pt x="174296" y="141097"/>
                </a:lnTo>
                <a:lnTo>
                  <a:pt x="87146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1"/>
          <p:cNvSpPr/>
          <p:nvPr/>
        </p:nvSpPr>
        <p:spPr>
          <a:xfrm>
            <a:off x="456137" y="438201"/>
            <a:ext cx="10626663" cy="5613396"/>
          </a:xfrm>
          <a:custGeom>
            <a:avLst/>
            <a:gdLst/>
            <a:ahLst/>
            <a:cxnLst/>
            <a:rect l="l" t="t" r="r" b="b"/>
            <a:pathLst>
              <a:path w="10626663" h="5613396">
                <a:moveTo>
                  <a:pt x="0" y="0"/>
                </a:moveTo>
                <a:lnTo>
                  <a:pt x="10626664" y="0"/>
                </a:lnTo>
                <a:lnTo>
                  <a:pt x="10626664" y="5613396"/>
                </a:lnTo>
                <a:lnTo>
                  <a:pt x="0" y="5613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2B6894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9" name="TextBox 2"/>
          <p:cNvSpPr txBox="1"/>
          <p:nvPr/>
        </p:nvSpPr>
        <p:spPr>
          <a:xfrm>
            <a:off x="2055330" y="1885798"/>
            <a:ext cx="2936875" cy="3257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dirty="0" err="1">
                <a:solidFill>
                  <a:srgbClr val="000000"/>
                </a:solidFill>
                <a:latin typeface="Microsoft YaHei"/>
                <a:ea typeface="Microsoft YaHei"/>
              </a:rPr>
              <a:t>红砖白瓦、燕脊凌空、出砖入石、雕梁画栋</a:t>
            </a:r>
            <a:r>
              <a:rPr lang="en-US" sz="1600" dirty="0">
                <a:solidFill>
                  <a:srgbClr val="000000"/>
                </a:solidFill>
                <a:latin typeface="Microsoft YaHei"/>
                <a:ea typeface="Microsoft YaHei"/>
              </a:rPr>
              <a:t>……穿行在泉州的大街小巷，形形色色的古民居总是能够一下子吸引游客们的眼球。作为闽南文化最具代表性的象征之一，红砖建筑不仅承载着历代闽南人的生活记忆，更以其鲜明的地域特色、深厚的文化积淀以及独特的家族传承，成为中华民族传统建筑的珍贵奇葩。</a:t>
            </a:r>
            <a:r>
              <a:rPr lang="en-US" sz="1000" dirty="0">
                <a:solidFill>
                  <a:srgbClr val="2B6894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9" y="-111114"/>
            <a:ext cx="1457895" cy="1740064"/>
          </a:xfrm>
          <a:prstGeom prst="rect">
            <a:avLst/>
          </a:prstGeom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94" y="4551667"/>
            <a:ext cx="4870677" cy="2098141"/>
          </a:xfrm>
          <a:prstGeom prst="rect">
            <a:avLst/>
          </a:prstGeom>
        </p:spPr>
      </p:pic>
      <p:sp>
        <p:nvSpPr>
          <p:cNvPr id="53" name="TextBox 6"/>
          <p:cNvSpPr txBox="1"/>
          <p:nvPr/>
        </p:nvSpPr>
        <p:spPr>
          <a:xfrm>
            <a:off x="882303" y="1555661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 dirty="0" err="1">
                <a:solidFill>
                  <a:srgbClr val="2B6894"/>
                </a:solidFill>
                <a:latin typeface="Microsoft YaHei"/>
                <a:ea typeface="Microsoft YaHei"/>
              </a:rPr>
              <a:t>建筑文化</a:t>
            </a:r>
            <a:endParaRPr lang="en-US" sz="1100" dirty="0"/>
          </a:p>
        </p:txBody>
      </p:sp>
      <p:pic>
        <p:nvPicPr>
          <p:cNvPr id="5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473200"/>
            <a:ext cx="4311653" cy="24394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1"/>
          <p:cNvSpPr/>
          <p:nvPr/>
        </p:nvSpPr>
        <p:spPr>
          <a:xfrm>
            <a:off x="1435769" y="1441743"/>
            <a:ext cx="8803118" cy="3289296"/>
          </a:xfrm>
          <a:custGeom>
            <a:avLst/>
            <a:gdLst/>
            <a:ahLst/>
            <a:cxnLst/>
            <a:rect l="l" t="t" r="r" b="b"/>
            <a:pathLst>
              <a:path w="8803118" h="3289296">
                <a:moveTo>
                  <a:pt x="0" y="0"/>
                </a:moveTo>
                <a:lnTo>
                  <a:pt x="8803118" y="0"/>
                </a:lnTo>
                <a:lnTo>
                  <a:pt x="8803118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7" name="Freeform 3"/>
          <p:cNvSpPr/>
          <p:nvPr/>
        </p:nvSpPr>
        <p:spPr>
          <a:xfrm>
            <a:off x="1526960" y="1509931"/>
            <a:ext cx="8623264" cy="3150760"/>
          </a:xfrm>
          <a:custGeom>
            <a:avLst/>
            <a:gdLst/>
            <a:ahLst/>
            <a:cxnLst/>
            <a:rect l="l" t="t" r="r" b="b"/>
            <a:pathLst>
              <a:path w="8623264" h="3150760">
                <a:moveTo>
                  <a:pt x="0" y="0"/>
                </a:moveTo>
                <a:lnTo>
                  <a:pt x="8623264" y="0"/>
                </a:lnTo>
                <a:lnTo>
                  <a:pt x="8623264" y="3150759"/>
                </a:lnTo>
                <a:lnTo>
                  <a:pt x="0" y="3150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78" y="1195724"/>
            <a:ext cx="3548747" cy="4244580"/>
          </a:xfrm>
          <a:prstGeom prst="rect">
            <a:avLst/>
          </a:prstGeom>
        </p:spPr>
      </p:pic>
      <p:sp>
        <p:nvSpPr>
          <p:cNvPr id="59" name="Freeform 5"/>
          <p:cNvSpPr/>
          <p:nvPr/>
        </p:nvSpPr>
        <p:spPr>
          <a:xfrm>
            <a:off x="4051699" y="2484874"/>
            <a:ext cx="834106" cy="844671"/>
          </a:xfrm>
          <a:custGeom>
            <a:avLst/>
            <a:gdLst/>
            <a:ahLst/>
            <a:cxnLst/>
            <a:rect l="l" t="t" r="r" b="b"/>
            <a:pathLst>
              <a:path w="834106" h="844671">
                <a:moveTo>
                  <a:pt x="0" y="0"/>
                </a:moveTo>
                <a:lnTo>
                  <a:pt x="834106" y="0"/>
                </a:lnTo>
                <a:lnTo>
                  <a:pt x="834106" y="844670"/>
                </a:lnTo>
                <a:lnTo>
                  <a:pt x="0" y="844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D8D8D8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0" name="TextBox 6"/>
          <p:cNvSpPr txBox="1"/>
          <p:nvPr/>
        </p:nvSpPr>
        <p:spPr>
          <a:xfrm>
            <a:off x="4152887" y="2512606"/>
            <a:ext cx="659803" cy="7366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61739" tIns="63500" rIns="61739" bIns="63500" rtlCol="0" anchor="t">
            <a:spAutoFit/>
          </a:bodyPr>
          <a:lstStyle/>
          <a:p>
            <a:pPr algn="ctr" latinLnBrk="1">
              <a:lnSpc>
                <a:spcPct val="129600"/>
              </a:lnSpc>
            </a:pPr>
            <a:r>
              <a:rPr lang="en-US" sz="3000">
                <a:solidFill>
                  <a:srgbClr val="FFFFFF"/>
                </a:solidFill>
                <a:latin typeface="Microsoft YaHei"/>
                <a:ea typeface="Microsoft YaHei"/>
              </a:rPr>
              <a:t>叁</a:t>
            </a:r>
            <a:endParaRPr lang="en-US" sz="1100"/>
          </a:p>
        </p:txBody>
      </p:sp>
      <p:sp>
        <p:nvSpPr>
          <p:cNvPr id="61" name="TextBox 7"/>
          <p:cNvSpPr txBox="1"/>
          <p:nvPr/>
        </p:nvSpPr>
        <p:spPr>
          <a:xfrm>
            <a:off x="5221262" y="2559660"/>
            <a:ext cx="3079852" cy="6159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29600"/>
              </a:lnSpc>
            </a:pPr>
            <a:r>
              <a:rPr lang="en-US" sz="2400">
                <a:solidFill>
                  <a:srgbClr val="FFFFFF"/>
                </a:solidFill>
                <a:latin typeface="Microsoft YaHei"/>
                <a:ea typeface="Microsoft YaHei"/>
              </a:rPr>
              <a:t>第三部分  南音文化</a:t>
            </a:r>
            <a:endParaRPr lang="en-US" sz="1100"/>
          </a:p>
        </p:txBody>
      </p:sp>
      <p:sp>
        <p:nvSpPr>
          <p:cNvPr id="62" name="Freeform 8"/>
          <p:cNvSpPr/>
          <p:nvPr/>
        </p:nvSpPr>
        <p:spPr>
          <a:xfrm rot="5400000">
            <a:off x="10944022" y="2825229"/>
            <a:ext cx="174296" cy="141097"/>
          </a:xfrm>
          <a:custGeom>
            <a:avLst/>
            <a:gdLst/>
            <a:ahLst/>
            <a:cxnLst/>
            <a:rect l="l" t="t" r="r" b="b"/>
            <a:pathLst>
              <a:path w="174296" h="141097">
                <a:moveTo>
                  <a:pt x="87146" y="0"/>
                </a:moveTo>
                <a:lnTo>
                  <a:pt x="0" y="141097"/>
                </a:lnTo>
                <a:lnTo>
                  <a:pt x="174296" y="141097"/>
                </a:lnTo>
                <a:lnTo>
                  <a:pt x="87146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1"/>
          <p:cNvSpPr/>
          <p:nvPr/>
        </p:nvSpPr>
        <p:spPr>
          <a:xfrm>
            <a:off x="2712344" y="1948542"/>
            <a:ext cx="5153758" cy="2603500"/>
          </a:xfrm>
          <a:custGeom>
            <a:avLst/>
            <a:gdLst/>
            <a:ahLst/>
            <a:cxnLst/>
            <a:rect l="l" t="t" r="r" b="b"/>
            <a:pathLst>
              <a:path w="5153758" h="2603500">
                <a:moveTo>
                  <a:pt x="0" y="0"/>
                </a:moveTo>
                <a:lnTo>
                  <a:pt x="5153758" y="0"/>
                </a:lnTo>
                <a:lnTo>
                  <a:pt x="5153758" y="2603500"/>
                </a:lnTo>
                <a:lnTo>
                  <a:pt x="0" y="2603500"/>
                </a:lnTo>
                <a:lnTo>
                  <a:pt x="0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6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65" name="TextBox 3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南音文化</a:t>
            </a:r>
            <a:endParaRPr lang="en-US" sz="1100"/>
          </a:p>
        </p:txBody>
      </p:sp>
      <p:pic>
        <p:nvPicPr>
          <p:cNvPr id="6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11" y="1952662"/>
            <a:ext cx="1908622" cy="2599783"/>
          </a:xfrm>
          <a:prstGeom prst="rect">
            <a:avLst/>
          </a:prstGeom>
        </p:spPr>
      </p:pic>
      <p:sp>
        <p:nvSpPr>
          <p:cNvPr id="67" name="TextBox 5"/>
          <p:cNvSpPr txBox="1"/>
          <p:nvPr/>
        </p:nvSpPr>
        <p:spPr>
          <a:xfrm>
            <a:off x="3240062" y="2559660"/>
            <a:ext cx="4092181" cy="977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泉州南音，也称“南管”“弦管”等，它是一颗从中原传至福建闽南这片土地的种子，是中国现存历史最悠久的古老乐种。</a:t>
            </a:r>
            <a:endParaRPr lang="en-US" sz="1100"/>
          </a:p>
        </p:txBody>
      </p:sp>
      <p:pic>
        <p:nvPicPr>
          <p:cNvPr id="6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00" y="1532699"/>
            <a:ext cx="2175184" cy="354282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1"/>
          <p:cNvSpPr/>
          <p:nvPr/>
        </p:nvSpPr>
        <p:spPr>
          <a:xfrm>
            <a:off x="956476" y="4868475"/>
            <a:ext cx="1252138" cy="832249"/>
          </a:xfrm>
          <a:custGeom>
            <a:avLst/>
            <a:gdLst/>
            <a:ahLst/>
            <a:cxnLst/>
            <a:rect l="l" t="t" r="r" b="b"/>
            <a:pathLst>
              <a:path w="1252138" h="832249">
                <a:moveTo>
                  <a:pt x="0" y="0"/>
                </a:moveTo>
                <a:lnTo>
                  <a:pt x="1252138" y="0"/>
                </a:lnTo>
                <a:lnTo>
                  <a:pt x="1252138" y="832249"/>
                </a:lnTo>
                <a:lnTo>
                  <a:pt x="0" y="832249"/>
                </a:lnTo>
                <a:lnTo>
                  <a:pt x="0" y="0"/>
                </a:lnTo>
                <a:close/>
              </a:path>
            </a:pathLst>
          </a:custGeom>
          <a:solidFill>
            <a:srgbClr val="F1F6F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7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76" y="317698"/>
            <a:ext cx="1763956" cy="761707"/>
          </a:xfrm>
          <a:prstGeom prst="rect">
            <a:avLst/>
          </a:prstGeom>
        </p:spPr>
      </p:pic>
      <p:sp>
        <p:nvSpPr>
          <p:cNvPr id="71" name="TextBox 3"/>
          <p:cNvSpPr txBox="1"/>
          <p:nvPr/>
        </p:nvSpPr>
        <p:spPr>
          <a:xfrm>
            <a:off x="928656" y="555320"/>
            <a:ext cx="2540000" cy="330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1600" b="1">
                <a:solidFill>
                  <a:srgbClr val="2B6894"/>
                </a:solidFill>
                <a:latin typeface="Microsoft YaHei"/>
                <a:ea typeface="Microsoft YaHei"/>
              </a:rPr>
              <a:t>南音文化</a:t>
            </a:r>
            <a:endParaRPr lang="en-US" sz="1100"/>
          </a:p>
        </p:txBody>
      </p:sp>
      <p:pic>
        <p:nvPicPr>
          <p:cNvPr id="7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92" y="851218"/>
            <a:ext cx="725074" cy="693548"/>
          </a:xfrm>
          <a:prstGeom prst="rect">
            <a:avLst/>
          </a:prstGeom>
        </p:spPr>
      </p:pic>
      <p:sp>
        <p:nvSpPr>
          <p:cNvPr id="73" name="TextBox 5"/>
          <p:cNvSpPr txBox="1"/>
          <p:nvPr/>
        </p:nvSpPr>
        <p:spPr>
          <a:xfrm>
            <a:off x="3468535" y="1987550"/>
            <a:ext cx="2801201" cy="2971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>
                <a:solidFill>
                  <a:srgbClr val="191919"/>
                </a:solidFill>
                <a:latin typeface="Microsoft YaHei"/>
                <a:ea typeface="Microsoft YaHei"/>
              </a:rPr>
              <a:t>      发祥于泉州的南音，可谓是中国现存历史最悠久的古老乐种，主要流行于闽南及台湾、东南亚闽南华侨居住地区。</a:t>
            </a:r>
            <a:endParaRPr lang="en-US" sz="1100"/>
          </a:p>
          <a:p>
            <a:pPr latinLnBrk="1"/>
            <a:endParaRPr lang="en-US" sz="1100"/>
          </a:p>
          <a:p>
            <a:pPr latinLnBrk="1">
              <a:lnSpc>
                <a:spcPct val="113400"/>
              </a:lnSpc>
            </a:pPr>
            <a:r>
              <a:rPr lang="en-US" sz="1600">
                <a:solidFill>
                  <a:srgbClr val="191919"/>
                </a:solidFill>
                <a:latin typeface="Microsoft YaHei"/>
                <a:ea typeface="Microsoft YaHei"/>
              </a:rPr>
              <a:t>      严格按照泉州府城腔、也就是泉腔闽南话演唱的南音有“中国音乐史上的活化石”之称。</a:t>
            </a:r>
          </a:p>
        </p:txBody>
      </p:sp>
      <p:pic>
        <p:nvPicPr>
          <p:cNvPr id="7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67" y="3361487"/>
            <a:ext cx="2691338" cy="2905578"/>
          </a:xfrm>
          <a:prstGeom prst="rect">
            <a:avLst/>
          </a:prstGeom>
        </p:spPr>
      </p:pic>
      <p:pic>
        <p:nvPicPr>
          <p:cNvPr id="75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0" y="988809"/>
            <a:ext cx="4115367" cy="30865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265</Words>
  <Application>Microsoft Office PowerPoint</Application>
  <PresentationFormat>自定义</PresentationFormat>
  <Paragraphs>59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SimSun</vt:lpstr>
      <vt:lpstr>Microsoft YaHei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吴以兼</dc:creator>
  <cp:lastModifiedBy>吴 雨娟</cp:lastModifiedBy>
  <cp:revision>6</cp:revision>
  <dcterms:created xsi:type="dcterms:W3CDTF">2006-08-16T00:00:00Z</dcterms:created>
  <dcterms:modified xsi:type="dcterms:W3CDTF">2020-11-22T12:04:48Z</dcterms:modified>
</cp:coreProperties>
</file>